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75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76" r:id="rId11"/>
    <p:sldId id="277" r:id="rId12"/>
    <p:sldId id="280" r:id="rId13"/>
    <p:sldId id="282" r:id="rId14"/>
    <p:sldId id="284" r:id="rId15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4" d="100"/>
          <a:sy n="44" d="100"/>
        </p:scale>
        <p:origin x="-1914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4D0743A-1600-49C3-BB35-7C10D32EB006}" type="datetimeFigureOut">
              <a:rPr lang="es-ES_tradnl"/>
              <a:pPr>
                <a:defRPr/>
              </a:pPr>
              <a:t>21/03/2011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_tradnl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_tradnl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FB1EDDB-0EE9-43F5-86F0-7124FD02743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536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0D5769-69B4-477C-B29D-7FC8D072A625}" type="slidenum">
              <a:rPr lang="es-ES_trad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B1EDDB-0EE9-43F5-86F0-7124FD02743F}" type="slidenum">
              <a:rPr lang="es-ES_tradnl" smtClean="0"/>
              <a:pPr>
                <a:defRPr/>
              </a:pPr>
              <a:t>10</a:t>
            </a:fld>
            <a:endParaRPr lang="es-ES_trad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B1EDDB-0EE9-43F5-86F0-7124FD02743F}" type="slidenum">
              <a:rPr lang="es-ES_tradnl" smtClean="0"/>
              <a:pPr>
                <a:defRPr/>
              </a:pPr>
              <a:t>11</a:t>
            </a:fld>
            <a:endParaRPr lang="es-ES_trad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B1EDDB-0EE9-43F5-86F0-7124FD02743F}" type="slidenum">
              <a:rPr lang="es-ES_tradnl" smtClean="0"/>
              <a:pPr>
                <a:defRPr/>
              </a:pPr>
              <a:t>12</a:t>
            </a:fld>
            <a:endParaRPr lang="es-ES_trad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B1EDDB-0EE9-43F5-86F0-7124FD02743F}" type="slidenum">
              <a:rPr lang="es-ES_tradnl" smtClean="0"/>
              <a:pPr>
                <a:defRPr/>
              </a:pPr>
              <a:t>13</a:t>
            </a:fld>
            <a:endParaRPr lang="es-ES_trad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B1EDDB-0EE9-43F5-86F0-7124FD02743F}" type="slidenum">
              <a:rPr lang="es-ES_tradnl" smtClean="0"/>
              <a:pPr>
                <a:defRPr/>
              </a:pPr>
              <a:t>14</a:t>
            </a:fld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B1EDDB-0EE9-43F5-86F0-7124FD02743F}" type="slidenum">
              <a:rPr lang="es-ES_tradnl" smtClean="0"/>
              <a:pPr>
                <a:defRPr/>
              </a:pPr>
              <a:t>2</a:t>
            </a:fld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945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8024A-AFE5-48CA-B988-CDE8AD994327}" type="slidenum">
              <a:rPr lang="es-ES_trad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150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E42856-FCFE-4C1F-AEF9-985458A825E9}" type="slidenum">
              <a:rPr lang="es-ES_trad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355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9EB1F3-C8AA-4E20-AF91-776D7697215C}" type="slidenum">
              <a:rPr lang="es-ES_trad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560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11955F-A89B-4B5F-9FAD-56521804E643}" type="slidenum">
              <a:rPr lang="es-ES_trad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174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EFE8B2-28EF-438C-9822-F097BB167A36}" type="slidenum">
              <a:rPr lang="es-ES_trad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379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94F510-422D-4C7F-8632-AA6FE0316FAF}" type="slidenum">
              <a:rPr lang="es-ES_trad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584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5D811-68AC-4B2E-B195-565E46FCF737}" type="slidenum">
              <a:rPr lang="es-ES_trad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Triángulo isósceles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E045151E-BA04-42E4-894C-528DF41C6FCD}" type="datetime1">
              <a:rPr lang="es-ES_tradnl"/>
              <a:pPr>
                <a:defRPr/>
              </a:pPr>
              <a:t>21/03/2011</a:t>
            </a:fld>
            <a:endParaRPr lang="es-ES_tradnl"/>
          </a:p>
        </p:txBody>
      </p:sp>
      <p:sp>
        <p:nvSpPr>
          <p:cNvPr id="6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6C3464D-3A65-41DF-A4A0-F9A7D278391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2E9A9-884A-416C-992B-550E550FADCE}" type="datetime1">
              <a:rPr lang="es-ES_tradnl"/>
              <a:pPr>
                <a:defRPr/>
              </a:pPr>
              <a:t>21/03/2011</a:t>
            </a:fld>
            <a:endParaRPr lang="es-ES_tradnl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C42D5-848F-4809-B573-3BFB2944EAB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01E25-BA0F-4488-A428-A6C62B4E971C}" type="datetime1">
              <a:rPr lang="es-ES_tradnl"/>
              <a:pPr>
                <a:defRPr/>
              </a:pPr>
              <a:t>21/03/2011</a:t>
            </a:fld>
            <a:endParaRPr lang="es-ES_tradnl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738BB-451D-4E5F-A750-CEC88066E08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D0BBE-EEDF-4240-98C3-CA4563A0D1D7}" type="datetime1">
              <a:rPr lang="es-ES_tradnl"/>
              <a:pPr>
                <a:defRPr/>
              </a:pPr>
              <a:t>21/03/2011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38E87-0952-43C8-979D-41F3F80892F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Triángulo rectángulo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7 Triángulo isósceles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10 Conector recto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9 Conector recto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852D7-5FDD-4206-81CF-06ACAC7AB61B}" type="datetime1">
              <a:rPr lang="es-ES_tradnl"/>
              <a:pPr>
                <a:defRPr/>
              </a:pPr>
              <a:t>21/03/2011</a:t>
            </a:fld>
            <a:endParaRPr lang="es-ES_tradnl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C5BD0-0EDE-4E7B-8D5C-764A3FAD54A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B713C-287D-448D-8477-EC843AD88A60}" type="datetime1">
              <a:rPr lang="es-ES_tradnl"/>
              <a:pPr>
                <a:defRPr/>
              </a:pPr>
              <a:t>21/03/2011</a:t>
            </a:fld>
            <a:endParaRPr lang="es-ES_tradnl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74011-45B4-4D54-9410-9F66C2E2FF9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15723-33A7-4E3B-BBCE-2747AA791755}" type="datetime1">
              <a:rPr lang="es-ES_tradnl"/>
              <a:pPr>
                <a:defRPr/>
              </a:pPr>
              <a:t>21/03/2011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3DC1F8D-436A-47DB-B0A1-F3A0B0F2256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B1CAF-5E46-4503-9424-35F7C0E3DD5C}" type="datetime1">
              <a:rPr lang="es-ES_tradnl"/>
              <a:pPr>
                <a:defRPr/>
              </a:pPr>
              <a:t>21/03/2011</a:t>
            </a:fld>
            <a:endParaRPr lang="es-ES_tradnl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31BB9-1753-4CEF-8312-9E7C54AD32C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EE61F-BA91-4537-8B46-5FAEE97ED3BF}" type="datetime1">
              <a:rPr lang="es-ES_tradnl"/>
              <a:pPr>
                <a:defRPr/>
              </a:pPr>
              <a:t>21/03/2011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629FA-F9BC-48F5-BCD1-0FD05C31D18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2BAE098-3F58-4D21-AF09-693ECBBA81D1}" type="datetime1">
              <a:rPr lang="es-ES_tradnl"/>
              <a:pPr>
                <a:defRPr/>
              </a:pPr>
              <a:t>21/03/2011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222BC8B-21E4-4E4E-A972-C4B8BFCF1CF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F31465FD-1BE0-45EF-A85A-6B25FB60C3AA}" type="datetime1">
              <a:rPr lang="es-ES_tradnl"/>
              <a:pPr>
                <a:defRPr/>
              </a:pPr>
              <a:t>21/03/2011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9489A7B8-45AC-4ACF-A3BB-79E5CB255F3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0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DB1B1C7-34CF-486E-B4A8-2D6DBC2FB877}" type="datetime1">
              <a:rPr lang="es-ES_tradnl"/>
              <a:pPr>
                <a:defRPr/>
              </a:pPr>
              <a:t>21/03/2011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A855CFF-EEAC-4058-B73E-7586C47B07D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3" r:id="rId4"/>
    <p:sldLayoutId id="2147483687" r:id="rId5"/>
    <p:sldLayoutId id="2147483682" r:id="rId6"/>
    <p:sldLayoutId id="2147483681" r:id="rId7"/>
    <p:sldLayoutId id="2147483688" r:id="rId8"/>
    <p:sldLayoutId id="2147483689" r:id="rId9"/>
    <p:sldLayoutId id="2147483680" r:id="rId10"/>
    <p:sldLayoutId id="2147483679" r:id="rId11"/>
  </p:sldLayoutIdLst>
  <p:hf hdr="0" ftr="0" dt="0"/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F66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66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66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66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66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F66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F66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F66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F66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8E799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07704" y="0"/>
            <a:ext cx="5904656" cy="240065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A</a:t>
            </a:r>
            <a:r>
              <a:rPr lang="el-GR" sz="9600" b="1" dirty="0">
                <a:latin typeface="+mn-lt"/>
              </a:rPr>
              <a:t>π</a:t>
            </a:r>
            <a:r>
              <a:rPr lang="es-ES" sz="9600" b="1" dirty="0" err="1">
                <a:latin typeface="+mn-lt"/>
              </a:rPr>
              <a:t>ke</a:t>
            </a:r>
            <a:endParaRPr lang="el-GR" sz="9600" b="1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14338" name="4 CuadroTexto"/>
          <p:cNvSpPr txBox="1">
            <a:spLocks noChangeArrowheads="1"/>
          </p:cNvSpPr>
          <p:nvPr/>
        </p:nvSpPr>
        <p:spPr bwMode="auto">
          <a:xfrm>
            <a:off x="468313" y="4868863"/>
            <a:ext cx="3300412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>
                <a:latin typeface="Arial Black" pitchFamily="34" charset="0"/>
              </a:rPr>
              <a:t>Avenida de los monumentos, 26</a:t>
            </a:r>
          </a:p>
          <a:p>
            <a:r>
              <a:rPr lang="es-ES" sz="1400">
                <a:latin typeface="Arial Black" pitchFamily="34" charset="0"/>
              </a:rPr>
              <a:t>Oviedo (Asturias) C.P. 33012</a:t>
            </a:r>
          </a:p>
          <a:p>
            <a:r>
              <a:rPr lang="es-ES" sz="1400">
                <a:latin typeface="Arial Black" pitchFamily="34" charset="0"/>
              </a:rPr>
              <a:t>Tel. 985 294 141</a:t>
            </a:r>
            <a:endParaRPr lang="es-ES_tradnl" sz="1400">
              <a:latin typeface="Arial Black" pitchFamily="34" charset="0"/>
            </a:endParaRPr>
          </a:p>
        </p:txBody>
      </p:sp>
      <p:sp>
        <p:nvSpPr>
          <p:cNvPr id="14339" name="5 CuadroTexto"/>
          <p:cNvSpPr txBox="1">
            <a:spLocks noChangeArrowheads="1"/>
          </p:cNvSpPr>
          <p:nvPr/>
        </p:nvSpPr>
        <p:spPr bwMode="auto">
          <a:xfrm>
            <a:off x="3263900" y="1916113"/>
            <a:ext cx="2598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>
                <a:latin typeface="Century Gothic" pitchFamily="34" charset="0"/>
              </a:rPr>
              <a:t>Apike con los precios.</a:t>
            </a:r>
            <a:endParaRPr lang="es-ES_tradnl">
              <a:latin typeface="Century Gothic" pitchFamily="34" charset="0"/>
            </a:endParaRPr>
          </a:p>
        </p:txBody>
      </p:sp>
      <p:sp>
        <p:nvSpPr>
          <p:cNvPr id="14340" name="6 Marcador de número de diapositiva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51224E-7B8E-4765-81B0-40064B6A6D52}" type="slidenum">
              <a:rPr lang="es-ES_trad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s-ES" sz="3600" dirty="0" smtClean="0">
                <a:ln>
                  <a:noFill/>
                </a:ln>
                <a:effectLst/>
              </a:rPr>
              <a:t>Anchoas del cantábrico</a:t>
            </a:r>
          </a:p>
        </p:txBody>
      </p:sp>
      <p:sp>
        <p:nvSpPr>
          <p:cNvPr id="3891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Referencia: 009</a:t>
            </a:r>
          </a:p>
          <a:p>
            <a:pPr eaLnBrk="1" hangingPunct="1"/>
            <a:r>
              <a:rPr lang="es-ES" dirty="0" smtClean="0"/>
              <a:t>Descripción: Pescado azul hecho en </a:t>
            </a:r>
            <a:r>
              <a:rPr lang="es-ES" dirty="0" err="1" smtClean="0"/>
              <a:t>salazon</a:t>
            </a:r>
            <a:r>
              <a:rPr lang="es-ES" dirty="0" smtClean="0"/>
              <a:t> tipo del mar cantábrico.</a:t>
            </a:r>
          </a:p>
          <a:p>
            <a:pPr eaLnBrk="1" hangingPunct="1"/>
            <a:r>
              <a:rPr lang="es-ES" dirty="0" smtClean="0"/>
              <a:t>Peso: 100 gramos</a:t>
            </a:r>
          </a:p>
          <a:p>
            <a:pPr eaLnBrk="1" hangingPunct="1"/>
            <a:r>
              <a:rPr lang="es-ES" dirty="0" smtClean="0"/>
              <a:t>Volumen:1 unidad</a:t>
            </a:r>
          </a:p>
          <a:p>
            <a:pPr eaLnBrk="1" hangingPunct="1"/>
            <a:r>
              <a:rPr lang="es-ES" dirty="0" smtClean="0"/>
              <a:t>Precio unidad: </a:t>
            </a:r>
            <a:r>
              <a:rPr lang="es-ES" dirty="0" smtClean="0"/>
              <a:t>5.06 </a:t>
            </a:r>
            <a:r>
              <a:rPr lang="es-ES" dirty="0" smtClean="0"/>
              <a:t>euros</a:t>
            </a:r>
          </a:p>
        </p:txBody>
      </p:sp>
      <p:pic>
        <p:nvPicPr>
          <p:cNvPr id="4" name="Picture 4" descr="agromar_fileteanchoa100_gr_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8264" y="1"/>
            <a:ext cx="2276873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smtClean="0">
                <a:ln>
                  <a:noFill/>
                </a:ln>
                <a:effectLst/>
              </a:rPr>
              <a:t>Suspiros del Nalón</a:t>
            </a:r>
          </a:p>
        </p:txBody>
      </p:sp>
      <p:sp>
        <p:nvSpPr>
          <p:cNvPr id="409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Referencia: 010</a:t>
            </a:r>
          </a:p>
          <a:p>
            <a:pPr eaLnBrk="1" hangingPunct="1"/>
            <a:r>
              <a:rPr lang="es-ES" dirty="0" smtClean="0"/>
              <a:t>Descripción: Dulce </a:t>
            </a:r>
            <a:r>
              <a:rPr lang="es-ES" dirty="0" err="1" smtClean="0"/>
              <a:t>tipico</a:t>
            </a:r>
            <a:r>
              <a:rPr lang="es-ES" dirty="0" smtClean="0"/>
              <a:t> asturiano con un gran sabor</a:t>
            </a:r>
          </a:p>
          <a:p>
            <a:pPr eaLnBrk="1" hangingPunct="1"/>
            <a:r>
              <a:rPr lang="es-ES" dirty="0" smtClean="0"/>
              <a:t>Peso: 800 gramos</a:t>
            </a:r>
          </a:p>
          <a:p>
            <a:pPr eaLnBrk="1" hangingPunct="1"/>
            <a:r>
              <a:rPr lang="es-ES" dirty="0" smtClean="0"/>
              <a:t>Volumen: 1 unidad</a:t>
            </a:r>
          </a:p>
          <a:p>
            <a:pPr eaLnBrk="1" hangingPunct="1"/>
            <a:r>
              <a:rPr lang="es-ES" dirty="0" smtClean="0"/>
              <a:t>Precio unidad: </a:t>
            </a:r>
            <a:r>
              <a:rPr lang="es-ES" dirty="0" smtClean="0"/>
              <a:t>4.6 </a:t>
            </a:r>
            <a:r>
              <a:rPr lang="es-ES" dirty="0" smtClean="0"/>
              <a:t>euros </a:t>
            </a:r>
          </a:p>
        </p:txBody>
      </p:sp>
      <p:pic>
        <p:nvPicPr>
          <p:cNvPr id="4" name="Picture 4" descr="suspirosnalon_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0"/>
            <a:ext cx="2232248" cy="223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smtClean="0">
                <a:ln>
                  <a:noFill/>
                </a:ln>
                <a:effectLst/>
              </a:rPr>
              <a:t>Sidra asturiana</a:t>
            </a:r>
          </a:p>
        </p:txBody>
      </p:sp>
      <p:sp>
        <p:nvSpPr>
          <p:cNvPr id="4301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Referencia: 011</a:t>
            </a:r>
          </a:p>
          <a:p>
            <a:pPr eaLnBrk="1" hangingPunct="1"/>
            <a:r>
              <a:rPr lang="es-ES" dirty="0" smtClean="0"/>
              <a:t>Descripción: Zumo de manzana fermentada </a:t>
            </a:r>
            <a:r>
              <a:rPr lang="es-ES" dirty="0" err="1" smtClean="0"/>
              <a:t>tipico</a:t>
            </a:r>
            <a:r>
              <a:rPr lang="es-ES" dirty="0" smtClean="0"/>
              <a:t> asturiano con un grado muy bajo de alcohol  que se escancia para que rompa con el vaso y tenga mejor sabor.</a:t>
            </a:r>
          </a:p>
          <a:p>
            <a:pPr eaLnBrk="1" hangingPunct="1"/>
            <a:r>
              <a:rPr lang="es-ES" dirty="0" smtClean="0"/>
              <a:t>Volumen:  6 botellas </a:t>
            </a:r>
          </a:p>
          <a:p>
            <a:pPr eaLnBrk="1" hangingPunct="1"/>
            <a:r>
              <a:rPr lang="es-ES" dirty="0" smtClean="0"/>
              <a:t>Precio unidad: </a:t>
            </a:r>
            <a:r>
              <a:rPr lang="es-ES" dirty="0" smtClean="0"/>
              <a:t>11 </a:t>
            </a:r>
            <a:r>
              <a:rPr lang="es-ES" dirty="0" smtClean="0"/>
              <a:t>euros</a:t>
            </a:r>
          </a:p>
        </p:txBody>
      </p:sp>
      <p:pic>
        <p:nvPicPr>
          <p:cNvPr id="4" name="Picture 4" descr="2boteyvasocrespo_gr_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32656"/>
            <a:ext cx="2195736" cy="2195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smtClean="0">
                <a:ln>
                  <a:noFill/>
                </a:ln>
                <a:effectLst/>
              </a:rPr>
              <a:t>Sujeta libros</a:t>
            </a:r>
          </a:p>
        </p:txBody>
      </p:sp>
      <p:sp>
        <p:nvSpPr>
          <p:cNvPr id="450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Referencia: 012</a:t>
            </a:r>
          </a:p>
          <a:p>
            <a:pPr eaLnBrk="1" hangingPunct="1"/>
            <a:r>
              <a:rPr lang="es-ES" dirty="0" smtClean="0"/>
              <a:t>Descripción: Articulo artesanal hecho por la cooperativa.</a:t>
            </a:r>
          </a:p>
          <a:p>
            <a:pPr eaLnBrk="1" hangingPunct="1"/>
            <a:r>
              <a:rPr lang="es-ES" dirty="0" smtClean="0"/>
              <a:t>Volumen: 1 unidad</a:t>
            </a:r>
          </a:p>
          <a:p>
            <a:pPr eaLnBrk="1" hangingPunct="1"/>
            <a:r>
              <a:rPr lang="es-ES" dirty="0" smtClean="0"/>
              <a:t>Precio unidad: </a:t>
            </a:r>
            <a:r>
              <a:rPr lang="es-ES" dirty="0" smtClean="0"/>
              <a:t>6</a:t>
            </a:r>
            <a:r>
              <a:rPr lang="es-ES" dirty="0" smtClean="0"/>
              <a:t> </a:t>
            </a:r>
            <a:r>
              <a:rPr lang="es-ES" dirty="0" smtClean="0"/>
              <a:t>euros</a:t>
            </a:r>
          </a:p>
        </p:txBody>
      </p:sp>
      <p:pic>
        <p:nvPicPr>
          <p:cNvPr id="4" name="Picture 4" descr="ABBKZWKCAS2F7ZYCAK3131VCAWGHPU0CAEWXBQRCA1MTDPSCAGTBTXDCA5LO4FUCAVGXY6ECAJ0YWFDCAXOQBQHCAQQF4D1CACT91H5CAIZJS77CA3AVJ8VCA0ALEPFCAYKQ1O6CACK088TCAPHQJL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0"/>
            <a:ext cx="2447925" cy="2250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smtClean="0">
                <a:ln>
                  <a:noFill/>
                </a:ln>
                <a:effectLst/>
              </a:rPr>
              <a:t>Carajitos</a:t>
            </a:r>
          </a:p>
        </p:txBody>
      </p:sp>
      <p:sp>
        <p:nvSpPr>
          <p:cNvPr id="4710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dirty="0" smtClean="0"/>
              <a:t>Referencia: 013</a:t>
            </a:r>
          </a:p>
          <a:p>
            <a:pPr eaLnBrk="1" hangingPunct="1">
              <a:lnSpc>
                <a:spcPct val="90000"/>
              </a:lnSpc>
            </a:pPr>
            <a:r>
              <a:rPr lang="es-ES" dirty="0" smtClean="0"/>
              <a:t>Descripción: son un postre </a:t>
            </a:r>
            <a:r>
              <a:rPr lang="es-ES" dirty="0" err="1" smtClean="0"/>
              <a:t>tradicionalasturiano</a:t>
            </a:r>
            <a:r>
              <a:rPr lang="es-ES" dirty="0" smtClean="0"/>
              <a:t>. Son especialmente famosos los conocidos como carajitos del profesor, elaborados en la localidad de Salas. </a:t>
            </a:r>
          </a:p>
          <a:p>
            <a:pPr eaLnBrk="1" hangingPunct="1">
              <a:lnSpc>
                <a:spcPct val="90000"/>
              </a:lnSpc>
            </a:pPr>
            <a:r>
              <a:rPr lang="es-ES" dirty="0" smtClean="0"/>
              <a:t>Peso: 350 gramos</a:t>
            </a:r>
          </a:p>
          <a:p>
            <a:pPr eaLnBrk="1" hangingPunct="1">
              <a:lnSpc>
                <a:spcPct val="90000"/>
              </a:lnSpc>
            </a:pPr>
            <a:r>
              <a:rPr lang="es-ES" dirty="0" smtClean="0"/>
              <a:t>Volumen:1 unidad</a:t>
            </a:r>
          </a:p>
          <a:p>
            <a:pPr eaLnBrk="1" hangingPunct="1">
              <a:lnSpc>
                <a:spcPct val="90000"/>
              </a:lnSpc>
            </a:pPr>
            <a:r>
              <a:rPr lang="es-ES" dirty="0" smtClean="0"/>
              <a:t>Precio unidad: </a:t>
            </a:r>
            <a:r>
              <a:rPr lang="es-ES" dirty="0" smtClean="0"/>
              <a:t>4.22 </a:t>
            </a:r>
            <a:r>
              <a:rPr lang="es-ES" dirty="0" smtClean="0"/>
              <a:t>euros</a:t>
            </a:r>
          </a:p>
        </p:txBody>
      </p:sp>
      <p:pic>
        <p:nvPicPr>
          <p:cNvPr id="4" name="Picture 4" descr="carajitos_ta_gr_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4439" y="0"/>
            <a:ext cx="2519561" cy="2519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smtClean="0">
                <a:ln>
                  <a:noFill/>
                </a:ln>
                <a:effectLst/>
              </a:rPr>
              <a:t>Índice productos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600" smtClean="0"/>
              <a:t>Embutido de ciervo</a:t>
            </a:r>
          </a:p>
          <a:p>
            <a:pPr eaLnBrk="1" hangingPunct="1">
              <a:lnSpc>
                <a:spcPct val="90000"/>
              </a:lnSpc>
            </a:pPr>
            <a:r>
              <a:rPr lang="es-ES" sz="2600" smtClean="0"/>
              <a:t>Embutido de jabalí</a:t>
            </a:r>
          </a:p>
          <a:p>
            <a:pPr eaLnBrk="1" hangingPunct="1">
              <a:lnSpc>
                <a:spcPct val="90000"/>
              </a:lnSpc>
            </a:pPr>
            <a:r>
              <a:rPr lang="es-ES" sz="2600" smtClean="0"/>
              <a:t>Corbatas de Unquera</a:t>
            </a:r>
          </a:p>
          <a:p>
            <a:pPr eaLnBrk="1" hangingPunct="1">
              <a:lnSpc>
                <a:spcPct val="90000"/>
              </a:lnSpc>
            </a:pPr>
            <a:r>
              <a:rPr lang="es-ES" sz="2600" smtClean="0"/>
              <a:t>Tablas de quesos</a:t>
            </a:r>
          </a:p>
          <a:p>
            <a:pPr eaLnBrk="1" hangingPunct="1">
              <a:lnSpc>
                <a:spcPct val="90000"/>
              </a:lnSpc>
            </a:pPr>
            <a:r>
              <a:rPr lang="es-ES" sz="2600" smtClean="0"/>
              <a:t>Fabada+compango</a:t>
            </a:r>
          </a:p>
          <a:p>
            <a:pPr eaLnBrk="1" hangingPunct="1">
              <a:lnSpc>
                <a:spcPct val="90000"/>
              </a:lnSpc>
            </a:pPr>
            <a:r>
              <a:rPr lang="es-ES" sz="2600" smtClean="0"/>
              <a:t>Marca páginas</a:t>
            </a:r>
          </a:p>
          <a:p>
            <a:pPr eaLnBrk="1" hangingPunct="1">
              <a:lnSpc>
                <a:spcPct val="90000"/>
              </a:lnSpc>
            </a:pPr>
            <a:r>
              <a:rPr lang="es-ES" sz="2600" smtClean="0"/>
              <a:t>Chapas</a:t>
            </a:r>
          </a:p>
          <a:p>
            <a:pPr eaLnBrk="1" hangingPunct="1">
              <a:lnSpc>
                <a:spcPct val="90000"/>
              </a:lnSpc>
            </a:pPr>
            <a:r>
              <a:rPr lang="es-ES" sz="2600" smtClean="0"/>
              <a:t>Anchoas del cantábrico</a:t>
            </a:r>
          </a:p>
          <a:p>
            <a:pPr eaLnBrk="1" hangingPunct="1">
              <a:lnSpc>
                <a:spcPct val="90000"/>
              </a:lnSpc>
            </a:pPr>
            <a:r>
              <a:rPr lang="es-ES" sz="2600" smtClean="0"/>
              <a:t>Suspiros del Nalón</a:t>
            </a:r>
          </a:p>
          <a:p>
            <a:pPr eaLnBrk="1" hangingPunct="1">
              <a:lnSpc>
                <a:spcPct val="90000"/>
              </a:lnSpc>
            </a:pPr>
            <a:r>
              <a:rPr lang="es-ES" sz="2600" smtClean="0"/>
              <a:t>Sidra asturiana</a:t>
            </a:r>
          </a:p>
          <a:p>
            <a:pPr eaLnBrk="1" hangingPunct="1">
              <a:lnSpc>
                <a:spcPct val="90000"/>
              </a:lnSpc>
            </a:pPr>
            <a:endParaRPr lang="es-ES" sz="26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Embutidos de ciervo</a:t>
            </a:r>
            <a:endParaRPr lang="es-ES_tradn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7410" name="2 Marcador de contenido"/>
          <p:cNvSpPr>
            <a:spLocks noGrp="1"/>
          </p:cNvSpPr>
          <p:nvPr>
            <p:ph idx="1"/>
          </p:nvPr>
        </p:nvSpPr>
        <p:spPr>
          <a:xfrm>
            <a:off x="323850" y="1341438"/>
            <a:ext cx="6059488" cy="2665412"/>
          </a:xfrm>
        </p:spPr>
        <p:txBody>
          <a:bodyPr/>
          <a:lstStyle/>
          <a:p>
            <a:pPr eaLnBrk="1" hangingPunct="1"/>
            <a:r>
              <a:rPr lang="es-ES" dirty="0" smtClean="0"/>
              <a:t>Referencia: 001</a:t>
            </a:r>
          </a:p>
          <a:p>
            <a:pPr eaLnBrk="1" hangingPunct="1"/>
            <a:r>
              <a:rPr lang="es-ES" dirty="0" smtClean="0"/>
              <a:t>Descripción: Deliciosos embutidos que incluyen chorizo y salchichón a la pimienta.</a:t>
            </a:r>
          </a:p>
          <a:p>
            <a:pPr eaLnBrk="1" hangingPunct="1"/>
            <a:r>
              <a:rPr lang="es-ES" dirty="0" smtClean="0"/>
              <a:t>Peso Neto: 300/350 g  respectivamente por unidad.</a:t>
            </a:r>
          </a:p>
          <a:p>
            <a:pPr eaLnBrk="1" hangingPunct="1">
              <a:buFont typeface="Wingdings 2" pitchFamily="18" charset="2"/>
              <a:buNone/>
            </a:pPr>
            <a:endParaRPr lang="es-ES" dirty="0" smtClean="0"/>
          </a:p>
          <a:p>
            <a:pPr eaLnBrk="1" hangingPunct="1"/>
            <a:r>
              <a:rPr lang="es-ES" dirty="0" smtClean="0"/>
              <a:t>Precio por unidad: </a:t>
            </a:r>
            <a:r>
              <a:rPr lang="es-ES" dirty="0" smtClean="0"/>
              <a:t>5/6</a:t>
            </a:r>
            <a:r>
              <a:rPr lang="es-ES" dirty="0" smtClean="0"/>
              <a:t>euros</a:t>
            </a:r>
            <a:endParaRPr lang="es-ES_tradnl" dirty="0" smtClean="0"/>
          </a:p>
        </p:txBody>
      </p:sp>
      <p:sp>
        <p:nvSpPr>
          <p:cNvPr id="18435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A285BF-8BA0-43A4-9855-5B087876B716}" type="slidenum">
              <a:rPr lang="es-ES_trad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ES_tradnl"/>
          </a:p>
        </p:txBody>
      </p:sp>
      <p:pic>
        <p:nvPicPr>
          <p:cNvPr id="5" name="Picture 4" descr="chorizociervo_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8690" y="0"/>
            <a:ext cx="2475310" cy="247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Embutidos de jabalí</a:t>
            </a:r>
            <a:endParaRPr lang="es-ES_tradn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0482" name="2 Marcador de contenido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s-ES" dirty="0" smtClean="0"/>
              <a:t>Referencia: 002</a:t>
            </a:r>
          </a:p>
          <a:p>
            <a:pPr eaLnBrk="1" hangingPunct="1"/>
            <a:r>
              <a:rPr lang="es-ES" dirty="0" smtClean="0"/>
              <a:t>Descripción: Deliciosos de jabalí compuestos de chorizo y salchichón a la pimienta.</a:t>
            </a:r>
          </a:p>
          <a:p>
            <a:pPr eaLnBrk="1" hangingPunct="1"/>
            <a:r>
              <a:rPr lang="es-ES" dirty="0" smtClean="0"/>
              <a:t>Peso Neto: 300/350 g  respectivamente</a:t>
            </a:r>
          </a:p>
          <a:p>
            <a:pPr eaLnBrk="1" hangingPunct="1">
              <a:buFont typeface="Wingdings 2" pitchFamily="18" charset="2"/>
              <a:buNone/>
            </a:pPr>
            <a:endParaRPr lang="es-ES" dirty="0" smtClean="0"/>
          </a:p>
          <a:p>
            <a:pPr eaLnBrk="1" hangingPunct="1"/>
            <a:r>
              <a:rPr lang="es-ES" dirty="0" smtClean="0"/>
              <a:t>Precio por unidad: </a:t>
            </a:r>
            <a:r>
              <a:rPr lang="es-ES" dirty="0" smtClean="0"/>
              <a:t>5.30</a:t>
            </a:r>
            <a:r>
              <a:rPr lang="es-ES" dirty="0" smtClean="0"/>
              <a:t>/6.50 </a:t>
            </a:r>
            <a:r>
              <a:rPr lang="es-ES" dirty="0" smtClean="0"/>
              <a:t>euros</a:t>
            </a:r>
          </a:p>
          <a:p>
            <a:pPr eaLnBrk="1" hangingPunct="1">
              <a:buFont typeface="Wingdings 2" pitchFamily="18" charset="2"/>
              <a:buNone/>
            </a:pPr>
            <a:endParaRPr lang="es-ES_tradnl" dirty="0" smtClean="0"/>
          </a:p>
        </p:txBody>
      </p:sp>
      <p:sp>
        <p:nvSpPr>
          <p:cNvPr id="20483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DDF358-0385-41D8-AB54-438F9CB4B0D8}" type="slidenum">
              <a:rPr lang="es-ES_trad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ES_tradnl"/>
          </a:p>
        </p:txBody>
      </p:sp>
      <p:pic>
        <p:nvPicPr>
          <p:cNvPr id="5" name="Picture 4" descr="salchichonjabali_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870" y="0"/>
            <a:ext cx="2452130" cy="1961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Corbatas de Unquera</a:t>
            </a:r>
            <a:endParaRPr lang="es-ES_tradn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3554" name="2 Marcador de contenido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s-ES" dirty="0" smtClean="0"/>
              <a:t>Referencia:003</a:t>
            </a:r>
          </a:p>
          <a:p>
            <a:pPr eaLnBrk="1" hangingPunct="1"/>
            <a:r>
              <a:rPr lang="es-ES" dirty="0" smtClean="0"/>
              <a:t>Descripción: Exquisitos hojaldres de forma alargada y delicioso sabor.</a:t>
            </a:r>
          </a:p>
          <a:p>
            <a:pPr eaLnBrk="1" hangingPunct="1"/>
            <a:r>
              <a:rPr lang="es-ES" dirty="0" smtClean="0"/>
              <a:t>Peso Neto: 12 unidades por caja.</a:t>
            </a:r>
          </a:p>
          <a:p>
            <a:pPr eaLnBrk="1" hangingPunct="1">
              <a:buFont typeface="Wingdings 2" pitchFamily="18" charset="2"/>
              <a:buNone/>
            </a:pPr>
            <a:endParaRPr lang="es-ES" dirty="0" smtClean="0"/>
          </a:p>
          <a:p>
            <a:pPr eaLnBrk="1" hangingPunct="1"/>
            <a:r>
              <a:rPr lang="es-ES" dirty="0" smtClean="0"/>
              <a:t>Precio por unidad: </a:t>
            </a:r>
            <a:r>
              <a:rPr lang="es-ES" dirty="0" smtClean="0"/>
              <a:t>4.50 </a:t>
            </a:r>
            <a:r>
              <a:rPr lang="es-ES" dirty="0" smtClean="0"/>
              <a:t>euros</a:t>
            </a:r>
          </a:p>
          <a:p>
            <a:pPr eaLnBrk="1" hangingPunct="1"/>
            <a:endParaRPr lang="es-ES_tradnl" dirty="0" smtClean="0"/>
          </a:p>
        </p:txBody>
      </p:sp>
      <p:sp>
        <p:nvSpPr>
          <p:cNvPr id="22531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EF72B0-1F47-4EF2-A0AA-EDE6AF6CE85E}" type="slidenum">
              <a:rPr lang="es-ES_trad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s-ES_tradnl"/>
          </a:p>
        </p:txBody>
      </p:sp>
      <p:pic>
        <p:nvPicPr>
          <p:cNvPr id="5" name="Picture 4" descr="corbatas1_gr_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2223" y="0"/>
            <a:ext cx="2231777" cy="2231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2 Marcador de contenido"/>
          <p:cNvSpPr>
            <a:spLocks noGrp="1"/>
          </p:cNvSpPr>
          <p:nvPr>
            <p:ph idx="1"/>
          </p:nvPr>
        </p:nvSpPr>
        <p:spPr>
          <a:xfrm>
            <a:off x="468313" y="692150"/>
            <a:ext cx="8229600" cy="4572000"/>
          </a:xfrm>
        </p:spPr>
        <p:txBody>
          <a:bodyPr/>
          <a:lstStyle/>
          <a:p>
            <a:pPr eaLnBrk="1" hangingPunct="1"/>
            <a:r>
              <a:rPr lang="es-ES" sz="4000" dirty="0" smtClean="0"/>
              <a:t>Tablas de Quesos</a:t>
            </a:r>
          </a:p>
          <a:p>
            <a:pPr eaLnBrk="1" hangingPunct="1"/>
            <a:r>
              <a:rPr lang="es-ES" dirty="0" smtClean="0"/>
              <a:t>Referencia:0041</a:t>
            </a:r>
          </a:p>
          <a:p>
            <a:pPr eaLnBrk="1" hangingPunct="1"/>
            <a:r>
              <a:rPr lang="es-ES" dirty="0" smtClean="0"/>
              <a:t>Descripción: Quesos artesanos de carácter fuerte y buen sabor.</a:t>
            </a:r>
          </a:p>
          <a:p>
            <a:pPr eaLnBrk="1" hangingPunct="1"/>
            <a:r>
              <a:rPr lang="es-ES" dirty="0" smtClean="0"/>
              <a:t>Peso Neto: 500 gramos</a:t>
            </a:r>
          </a:p>
          <a:p>
            <a:pPr eaLnBrk="1" hangingPunct="1">
              <a:buFont typeface="Wingdings 2" pitchFamily="18" charset="2"/>
              <a:buNone/>
            </a:pPr>
            <a:endParaRPr lang="es-ES" dirty="0" smtClean="0"/>
          </a:p>
          <a:p>
            <a:pPr eaLnBrk="1" hangingPunct="1"/>
            <a:r>
              <a:rPr lang="es-ES" dirty="0" smtClean="0"/>
              <a:t>Precio por unidad: </a:t>
            </a:r>
            <a:r>
              <a:rPr lang="es-ES" dirty="0" smtClean="0"/>
              <a:t>6.50 </a:t>
            </a:r>
            <a:r>
              <a:rPr lang="es-ES" dirty="0" smtClean="0"/>
              <a:t>euros</a:t>
            </a:r>
          </a:p>
          <a:p>
            <a:pPr eaLnBrk="1" hangingPunct="1"/>
            <a:endParaRPr lang="es-ES_tradnl" dirty="0" smtClean="0"/>
          </a:p>
        </p:txBody>
      </p:sp>
      <p:sp>
        <p:nvSpPr>
          <p:cNvPr id="24579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D0953C-072A-4622-9AEC-D847B7C917DE}" type="slidenum">
              <a:rPr lang="es-ES_trad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ES_tradnl"/>
          </a:p>
        </p:txBody>
      </p:sp>
      <p:pic>
        <p:nvPicPr>
          <p:cNvPr id="4" name="Picture 4" descr="tabla4quesos_gr_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017217" cy="2017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s-E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Fabada+compango</a:t>
            </a:r>
            <a:endParaRPr lang="es-ES_tradn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9698" name="2 Marcador de contenido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s-ES" dirty="0" smtClean="0"/>
              <a:t>Referencia:006</a:t>
            </a:r>
          </a:p>
          <a:p>
            <a:pPr eaLnBrk="1" hangingPunct="1"/>
            <a:r>
              <a:rPr lang="es-ES" dirty="0" smtClean="0"/>
              <a:t>Descripción: Fabes típicas asturianas de incomparable sabor. El paquete incluye fabes, chorizo, morcilla, lacón, y tocino.</a:t>
            </a:r>
          </a:p>
          <a:p>
            <a:pPr eaLnBrk="1" hangingPunct="1"/>
            <a:endParaRPr lang="es-ES" dirty="0" smtClean="0"/>
          </a:p>
          <a:p>
            <a:pPr eaLnBrk="1" hangingPunct="1"/>
            <a:r>
              <a:rPr lang="es-ES" dirty="0" smtClean="0"/>
              <a:t>Peso Neto: 500g</a:t>
            </a:r>
          </a:p>
          <a:p>
            <a:pPr eaLnBrk="1" hangingPunct="1"/>
            <a:r>
              <a:rPr lang="es-ES" dirty="0" smtClean="0"/>
              <a:t>Precio por unidad: </a:t>
            </a:r>
            <a:r>
              <a:rPr lang="es-ES" dirty="0" smtClean="0"/>
              <a:t>5.9 </a:t>
            </a:r>
            <a:r>
              <a:rPr lang="es-ES" dirty="0" smtClean="0"/>
              <a:t>euros</a:t>
            </a:r>
          </a:p>
          <a:p>
            <a:pPr eaLnBrk="1" hangingPunct="1"/>
            <a:endParaRPr lang="es-ES_tradnl" dirty="0" smtClean="0"/>
          </a:p>
        </p:txBody>
      </p:sp>
      <p:sp>
        <p:nvSpPr>
          <p:cNvPr id="30723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F4843D-E2A7-4FF3-9099-AB41835D0FE1}" type="slidenum">
              <a:rPr lang="es-ES_trad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ES_tradnl"/>
          </a:p>
        </p:txBody>
      </p:sp>
      <p:pic>
        <p:nvPicPr>
          <p:cNvPr id="5" name="Picture 4" descr="cajafabada_2rac_gr_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6619" y="0"/>
            <a:ext cx="2377381" cy="2377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Marca </a:t>
            </a:r>
            <a:r>
              <a:rPr lang="es-E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paginás</a:t>
            </a:r>
            <a:endParaRPr lang="es-ES_tradn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2770" name="2 Marcador de contenido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s-ES" dirty="0" smtClean="0"/>
              <a:t>Referencia:007</a:t>
            </a:r>
          </a:p>
          <a:p>
            <a:pPr eaLnBrk="1" hangingPunct="1"/>
            <a:r>
              <a:rPr lang="es-ES" dirty="0" smtClean="0"/>
              <a:t>Descripción: marca paginas hechos manualmente por  la </a:t>
            </a:r>
            <a:r>
              <a:rPr lang="es-ES" dirty="0" err="1" smtClean="0"/>
              <a:t>Apike</a:t>
            </a:r>
            <a:r>
              <a:rPr lang="es-ES" dirty="0" smtClean="0"/>
              <a:t> s.coop</a:t>
            </a:r>
          </a:p>
          <a:p>
            <a:pPr eaLnBrk="1" hangingPunct="1"/>
            <a:r>
              <a:rPr lang="es-ES" dirty="0" smtClean="0"/>
              <a:t>Peso Neto:</a:t>
            </a:r>
          </a:p>
          <a:p>
            <a:pPr eaLnBrk="1" hangingPunct="1"/>
            <a:r>
              <a:rPr lang="es-ES" dirty="0" smtClean="0"/>
              <a:t>Volumen: Una caja </a:t>
            </a:r>
          </a:p>
          <a:p>
            <a:pPr eaLnBrk="1" hangingPunct="1"/>
            <a:r>
              <a:rPr lang="es-ES" dirty="0" smtClean="0"/>
              <a:t>Precio por unidad: </a:t>
            </a:r>
            <a:r>
              <a:rPr lang="es-ES" dirty="0" smtClean="0"/>
              <a:t>2.50 </a:t>
            </a:r>
            <a:r>
              <a:rPr lang="es-ES" dirty="0" smtClean="0"/>
              <a:t>euro </a:t>
            </a:r>
            <a:endParaRPr lang="es-ES_tradnl" dirty="0" smtClean="0"/>
          </a:p>
        </p:txBody>
      </p:sp>
      <p:sp>
        <p:nvSpPr>
          <p:cNvPr id="32771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C0CD75-5FBD-42CC-9E4A-2E1A9E721C89}" type="slidenum">
              <a:rPr lang="es-ES_trad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s-ES_tradnl"/>
          </a:p>
        </p:txBody>
      </p:sp>
      <p:pic>
        <p:nvPicPr>
          <p:cNvPr id="5" name="Picture 4" descr="APRP9BOCAEAMHBCCA9Q959KCA4Y36CVCAFERB1ICAQQHB60CA1ND204CAXG259LCA4UIVE5CACLHUSGCAD92YOMCA7HOU0BCARICEK1CAQF08UXCAUD3UDKCAEBF0LJCAU03132CAP9UEZGCARJAVS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60648"/>
            <a:ext cx="2726432" cy="20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Chapas</a:t>
            </a:r>
            <a:endParaRPr lang="es-ES_tradn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5842" name="2 Marcador de contenido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s-ES" dirty="0" smtClean="0"/>
              <a:t>Referencia:008</a:t>
            </a:r>
          </a:p>
          <a:p>
            <a:pPr eaLnBrk="1" hangingPunct="1"/>
            <a:r>
              <a:rPr lang="es-ES" dirty="0" smtClean="0"/>
              <a:t>Descripción:  Objeto de decoración para la ropa o cualquier objeto</a:t>
            </a:r>
          </a:p>
          <a:p>
            <a:pPr eaLnBrk="1" hangingPunct="1"/>
            <a:endParaRPr lang="es-ES" dirty="0" smtClean="0"/>
          </a:p>
          <a:p>
            <a:pPr eaLnBrk="1" hangingPunct="1"/>
            <a:r>
              <a:rPr lang="es-ES" dirty="0" smtClean="0"/>
              <a:t>Peso Neto:</a:t>
            </a:r>
          </a:p>
          <a:p>
            <a:pPr eaLnBrk="1" hangingPunct="1"/>
            <a:r>
              <a:rPr lang="es-ES" dirty="0" smtClean="0"/>
              <a:t>Volumen: 1 chapa</a:t>
            </a:r>
          </a:p>
          <a:p>
            <a:pPr eaLnBrk="1" hangingPunct="1"/>
            <a:r>
              <a:rPr lang="es-ES" dirty="0" smtClean="0"/>
              <a:t>Precio por unidad: </a:t>
            </a:r>
            <a:r>
              <a:rPr lang="es-ES" dirty="0" smtClean="0"/>
              <a:t>2</a:t>
            </a:r>
            <a:r>
              <a:rPr lang="es-ES" dirty="0" smtClean="0"/>
              <a:t>.60 </a:t>
            </a:r>
            <a:r>
              <a:rPr lang="es-ES" dirty="0" smtClean="0"/>
              <a:t>euros</a:t>
            </a:r>
            <a:endParaRPr lang="es-ES_tradnl" dirty="0" smtClean="0"/>
          </a:p>
        </p:txBody>
      </p:sp>
      <p:sp>
        <p:nvSpPr>
          <p:cNvPr id="34819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BC9629-0D3E-4962-9F0A-B2E57ED21878}" type="slidenum">
              <a:rPr lang="es-ES_trad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s-ES_tradnl"/>
          </a:p>
        </p:txBody>
      </p:sp>
      <p:pic>
        <p:nvPicPr>
          <p:cNvPr id="5" name="Picture 4" descr="A4OFWG9CA0L60GBCAZ4DCNKCASZSJ8JCA4M3UNECAI73PD6CA7V1DA4CASEU57CCA69ENG1CAQVT5A0CAV3XOTUCABJVGT2CAQ8ZWJACA95KIY2CAVBPCNACAWKL3OWCAYKT44CCARHCM50CAMTQBQ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1389073" cy="24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Personalizado 3">
      <a:dk1>
        <a:sysClr val="windowText" lastClr="000000"/>
      </a:dk1>
      <a:lt1>
        <a:srgbClr val="FFC000"/>
      </a:lt1>
      <a:dk2>
        <a:srgbClr val="3B3B3B"/>
      </a:dk2>
      <a:lt2>
        <a:srgbClr val="D4D2D0"/>
      </a:lt2>
      <a:accent1>
        <a:srgbClr val="F6DE55"/>
      </a:accent1>
      <a:accent2>
        <a:srgbClr val="FFFF00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181</TotalTime>
  <Words>443</Words>
  <Application>Microsoft Office PowerPoint</Application>
  <PresentationFormat>Presentación en pantalla (4:3)</PresentationFormat>
  <Paragraphs>109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Brío</vt:lpstr>
      <vt:lpstr>Diapositiva 1</vt:lpstr>
      <vt:lpstr>Índice productos</vt:lpstr>
      <vt:lpstr>Embutidos de ciervo</vt:lpstr>
      <vt:lpstr>Embutidos de jabalí</vt:lpstr>
      <vt:lpstr>Corbatas de Unquera</vt:lpstr>
      <vt:lpstr>Diapositiva 6</vt:lpstr>
      <vt:lpstr>Fabada+compango</vt:lpstr>
      <vt:lpstr>Marca paginás</vt:lpstr>
      <vt:lpstr>Chapas</vt:lpstr>
      <vt:lpstr>Anchoas del cantábrico</vt:lpstr>
      <vt:lpstr>Suspiros del Nalón</vt:lpstr>
      <vt:lpstr>Sidra asturiana</vt:lpstr>
      <vt:lpstr>Sujeta libros</vt:lpstr>
      <vt:lpstr>Carajitos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guillermo</dc:creator>
  <cp:lastModifiedBy>usuario</cp:lastModifiedBy>
  <cp:revision>15</cp:revision>
  <dcterms:created xsi:type="dcterms:W3CDTF">2011-01-16T18:16:18Z</dcterms:created>
  <dcterms:modified xsi:type="dcterms:W3CDTF">2011-03-21T13:05:31Z</dcterms:modified>
</cp:coreProperties>
</file>